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4695-0E42-49B6-92C2-4F7294489580}" type="datetimeFigureOut">
              <a:rPr lang="ru-RU" smtClean="0"/>
              <a:pPr/>
              <a:t>15.07.2014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512" y="188640"/>
            <a:ext cx="8712968" cy="648072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lip_image00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57192"/>
            <a:ext cx="1600192" cy="1600192"/>
          </a:xfrm>
          <a:prstGeom prst="rect">
            <a:avLst/>
          </a:prstGeom>
        </p:spPr>
      </p:pic>
      <p:pic>
        <p:nvPicPr>
          <p:cNvPr id="10" name="Рисунок 9" descr="x_68f70433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292884"/>
            <a:ext cx="1503808" cy="146034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kalendar-1sentyabrya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6632"/>
            <a:ext cx="1636038" cy="1584176"/>
          </a:xfrm>
          <a:prstGeom prst="rect">
            <a:avLst/>
          </a:prstGeom>
        </p:spPr>
      </p:pic>
      <p:pic>
        <p:nvPicPr>
          <p:cNvPr id="13" name="Рисунок 12" descr="s1251811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330149">
            <a:off x="172548" y="-19414"/>
            <a:ext cx="1365797" cy="1854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1628799"/>
            <a:ext cx="67687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«Пожелание</a:t>
            </a:r>
          </a:p>
          <a:p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        </a:t>
            </a:r>
            <a:r>
              <a:rPr lang="ru-RU" sz="4000" i="1" dirty="0" smtClean="0">
                <a:solidFill>
                  <a:srgbClr val="FF0000"/>
                </a:solidFill>
              </a:rPr>
              <a:t>родителям </a:t>
            </a:r>
            <a:endParaRPr lang="ru-RU" sz="4000" i="1" dirty="0" smtClean="0">
              <a:solidFill>
                <a:srgbClr val="FF0000"/>
              </a:solidFill>
            </a:endParaRPr>
          </a:p>
          <a:p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</a:rPr>
              <a:t>             будущих</a:t>
            </a:r>
          </a:p>
          <a:p>
            <a:r>
              <a:rPr lang="ru-RU" sz="4000" i="1" dirty="0" smtClean="0">
                <a:solidFill>
                  <a:srgbClr val="FF0000"/>
                </a:solidFill>
              </a:rPr>
              <a:t>                   первоклассников»</a:t>
            </a:r>
          </a:p>
          <a:p>
            <a:endParaRPr lang="ru-RU" sz="4000" i="1" dirty="0" smtClean="0">
              <a:solidFill>
                <a:srgbClr val="FF0000"/>
              </a:solidFill>
            </a:endParaRP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Подготовили воспитатели 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</a:t>
            </a:r>
            <a:r>
              <a:rPr lang="ru-RU" dirty="0" err="1" smtClean="0">
                <a:solidFill>
                  <a:srgbClr val="FF0000"/>
                </a:solidFill>
              </a:rPr>
              <a:t>Косицына</a:t>
            </a:r>
            <a:r>
              <a:rPr lang="ru-RU" dirty="0" smtClean="0">
                <a:solidFill>
                  <a:srgbClr val="FF0000"/>
                </a:solidFill>
              </a:rPr>
              <a:t> О.А.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Есенина Е.В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sehpozdravil.ru/res/images/postcards/9390.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2880320" cy="2376264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2798441"/>
            <a:ext cx="806489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 ребенок скоро пойдет в школу. Как сделать его учебу интересной, увлекательной, обеспечивающей постоянное умножение знаний и практических навыков? Опыт педагогов показывает, что учится успешно только тот ученик, который умеет управлять собой, подчиняясь тем требованиям, которые предъявляют к нему взрослые. Поэтому успех в освоении математики, русского языка и других предметов определяется не столько уже имеющимися навыками чтения, письма, счета, сколько способностью слушать учителя,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выполнять все    правила организации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учебной жизни в школе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://irkutsk.ru/uploads/images/00/00/11/2012/07/19/a78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2664296" cy="231078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809/32688137.48/0_75d96_c64fb09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933056"/>
            <a:ext cx="3659560" cy="2592288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418317"/>
            <a:ext cx="52565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навык вырабатывается вами с помощью четкой организации того времени, которое ребенок проводит дома. Если он имеет определенный перечень домашних обязанностей, соблюдает режим дня, не спорит с вами, когда ему дают конкретное поручение, осмысленно смотрит телепередачи, то ему легко научиться за короткое время стать учеником, который своей учебой будет приносить радость самому себе, вам и учителям. Поэтому предлагаем вам: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87624" y="-116735"/>
            <a:ext cx="68407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1.Разработать вместе с ребенком обоснованный режим дня, обязательно включающий в себя 20-30 минут чтения вместе с вами художественной литературы; просмотра телепередач, но не более 1-1,5 часов с        пересказом вами того интересного, что                              ребенок узнал из них. При этом постарайтесь существенно ограничить просмотр детских и взрослых фильмов, где демонстрируются картины насилия, жестокости, запугивания. Они незаметно, но неуклонно расшатывают нервную систему маленького человека, усиливают  разнообразные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страхи и делают его склонным к проявлению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неконтролируемой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жестокости по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отношению 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животным и людям.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moryak.org/wp-content/uploads/2013/08/c7f466f9f3bff871748583189014bbd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3816424" cy="2566070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nanie.podelise.ru/tw_files2/urls_924/1/d-625/625_html_m3915e3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2736304" cy="1619251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536" y="2040777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.Предусмотрите время для активного отдыха, обязательно включающего те физические упражнения, которые развивают ловкость, подвижность, быстроту реакции и терпение. При этом лучше всего проводить эти занятия на свежем воздухе. Важно, чтобы свободное время не было наполнено бездельем.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Старайтесь чаще задавать ребенку такой вопрос «Зачем он делал нечто?» Например, смотрел телевизор, играл с друзьями в игры на компьютере или на улице, рисовал, лепил. Тем самым вы будете стимулировать ребенка постоянно думать о том, что он делает, а не механически подчиняться природным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побуждениям,     склонностям, желаниям.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unforkids.ru/pictures/school3/school0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2386633" cy="4032448"/>
          </a:xfrm>
          <a:prstGeom prst="round2Diag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635896" y="931813"/>
            <a:ext cx="42484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984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Старайтесь предъявлять ребенку только те требования, которые можете рационально обосновать. Лучше всего в спокойной обстановке объяснить причины, побуждающие человека. Вырабатывать самоконтроль, умение выполнять различную домашнюю работу, ограничивать имеющийся у себя эгоизм, себялюбие. Не сразу ребенок будет реагировать на ваши требования, иногда уходят месяцы и годы на выработку какого-то полезного навыка, который в настоящее время ребенок активно отвергает.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5.img22.rian.ru/images/95940/49/959404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4248472" cy="2664296"/>
          </a:xfrm>
          <a:prstGeom prst="round2Diag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63688" y="367652"/>
            <a:ext cx="59766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949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Старайтесь при оценке своего ребенка отмечать прежде всего его успехи, связанные с преодолением собственной лени, вспыльчивости, неорганизованности. Только после этого указывайте на те недостатки, с которыми надо еще работать ему самому. Известно, что развитие личности определяется уровнем зрелости ее гордости, чувства стыда, совести, наличием воли, терпения. Родители только помогают ребенку сформировать данные качества.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281744"/>
            <a:ext cx="6408712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Нельзя!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**Будить ребёнка в последний момент перед уходом в школу,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объясняя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себе и другим большой любовью к нему.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**Кормить ребёнка перед школой и после неё сухой пищей, 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бутербродами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объясняя это себе и другим, что такая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еда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нравится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ребёнку.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**Сразу после школы выполнять домашнее задание.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 Лишать детей игр на свежем воздухе из-за плохих отметок в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школе.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**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Кричать на ребёнка во время выполнения домашних заданий.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**Заставлять многократно переписывать из черновика в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тетрадь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**Не делать оздоровительных пауз во время выполнения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домашних заданий.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**Ждать папу и маму, чтобы начать делать уроки.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**Сидеть у телевизора или компьютера более 40 – 45 минут в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день.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**.Смотреть перед сном страшные фильмы или играть в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шумные игры.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**Ругать ребёнка перед сном.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**Разговаривать с ребёнком о его школьных проблемах зло и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назидательно.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**Не прощать ошибки и неудачи ребёнка.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2708920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Удачи       </a:t>
            </a:r>
            <a:r>
              <a:rPr lang="ru-RU" sz="3600" dirty="0" smtClean="0">
                <a:solidFill>
                  <a:srgbClr val="FF0000"/>
                </a:solidFill>
              </a:rPr>
              <a:t>ВАМ </a:t>
            </a:r>
            <a:r>
              <a:rPr lang="ru-RU" sz="3600" dirty="0" smtClean="0">
                <a:solidFill>
                  <a:srgbClr val="FF0000"/>
                </a:solidFill>
              </a:rPr>
              <a:t>      </a:t>
            </a:r>
            <a:r>
              <a:rPr lang="ru-RU" sz="3600" dirty="0" smtClean="0">
                <a:solidFill>
                  <a:srgbClr val="FF0000"/>
                </a:solidFill>
              </a:rPr>
              <a:t>и    </a:t>
            </a:r>
            <a:r>
              <a:rPr lang="ru-RU" sz="3600" dirty="0" smtClean="0">
                <a:solidFill>
                  <a:srgbClr val="FF0000"/>
                </a:solidFill>
              </a:rPr>
              <a:t>ВАШИМ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         детям  !!!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static.diary.ru/userdir/3/6/4/4/364456/32644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2880320" cy="2232248"/>
          </a:xfrm>
          <a:prstGeom prst="round2DiagRect">
            <a:avLst/>
          </a:prstGeom>
          <a:noFill/>
          <a:ln w="57150">
            <a:solidFill>
              <a:srgbClr val="002060"/>
            </a:solidFill>
          </a:ln>
        </p:spPr>
      </p:pic>
      <p:pic>
        <p:nvPicPr>
          <p:cNvPr id="23556" name="Picture 4" descr="http://www.hv-life.ru/Media/files/images/files_577/zdravs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4367808" cy="2448272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шко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2</Template>
  <TotalTime>42</TotalTime>
  <Words>698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Фокина Л. П. Шаблон школьный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15</cp:revision>
  <dcterms:created xsi:type="dcterms:W3CDTF">2014-07-15T14:45:21Z</dcterms:created>
  <dcterms:modified xsi:type="dcterms:W3CDTF">2014-07-15T15:30:42Z</dcterms:modified>
</cp:coreProperties>
</file>